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99" r:id="rId3"/>
    <p:sldId id="295" r:id="rId4"/>
    <p:sldId id="301" r:id="rId5"/>
    <p:sldId id="304" r:id="rId6"/>
    <p:sldId id="302" r:id="rId7"/>
    <p:sldId id="269" r:id="rId8"/>
    <p:sldId id="270" r:id="rId9"/>
    <p:sldId id="300" r:id="rId10"/>
    <p:sldId id="271" r:id="rId11"/>
    <p:sldId id="274" r:id="rId12"/>
    <p:sldId id="293" r:id="rId13"/>
    <p:sldId id="276" r:id="rId14"/>
    <p:sldId id="277" r:id="rId15"/>
    <p:sldId id="278" r:id="rId16"/>
    <p:sldId id="279" r:id="rId17"/>
    <p:sldId id="280" r:id="rId18"/>
    <p:sldId id="281" r:id="rId19"/>
    <p:sldId id="284" r:id="rId20"/>
    <p:sldId id="296" r:id="rId21"/>
    <p:sldId id="292" r:id="rId22"/>
    <p:sldId id="289" r:id="rId23"/>
    <p:sldId id="294" r:id="rId24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33CC"/>
    <a:srgbClr val="0000CC"/>
    <a:srgbClr val="FFFF99"/>
    <a:srgbClr val="FF00FF"/>
    <a:srgbClr val="B0B0B0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CBL\hist&#243;rico\hist&#243;rico%20com%20dados%20do%20CENSO%20e%20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accent1">
                    <a:lumMod val="50000"/>
                  </a:schemeClr>
                </a:solidFill>
              </a:defRPr>
            </a:pPr>
            <a:r>
              <a:rPr lang="pt-BR" sz="1400">
                <a:solidFill>
                  <a:schemeClr val="accent1">
                    <a:lumMod val="50000"/>
                  </a:schemeClr>
                </a:solidFill>
              </a:rPr>
              <a:t>Preços</a:t>
            </a:r>
            <a:r>
              <a:rPr lang="pt-BR" sz="1400" baseline="0">
                <a:solidFill>
                  <a:schemeClr val="accent1">
                    <a:lumMod val="50000"/>
                  </a:schemeClr>
                </a:solidFill>
              </a:rPr>
              <a:t> Médios Setor Editorial Livreiro - Brasil - 2004-2011 </a:t>
            </a:r>
          </a:p>
          <a:p>
            <a:pPr>
              <a:defRPr>
                <a:solidFill>
                  <a:schemeClr val="accent1">
                    <a:lumMod val="50000"/>
                  </a:schemeClr>
                </a:solidFill>
              </a:defRPr>
            </a:pPr>
            <a:r>
              <a:rPr lang="pt-BR" sz="1400" baseline="0">
                <a:solidFill>
                  <a:schemeClr val="accent1">
                    <a:lumMod val="50000"/>
                  </a:schemeClr>
                </a:solidFill>
              </a:rPr>
              <a:t>Vendas ao MERCADO (R$)</a:t>
            </a:r>
            <a:endParaRPr lang="pt-BR" sz="1400">
              <a:solidFill>
                <a:schemeClr val="accent1">
                  <a:lumMod val="50000"/>
                </a:schemeClr>
              </a:solidFill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986351706036745"/>
          <c:y val="0.25130796150481288"/>
          <c:w val="0.61246981627296593"/>
          <c:h val="0.6327121609798777"/>
        </c:manualLayout>
      </c:layout>
      <c:lineChart>
        <c:grouping val="standard"/>
        <c:varyColors val="0"/>
        <c:ser>
          <c:idx val="0"/>
          <c:order val="0"/>
          <c:tx>
            <c:strRef>
              <c:f>'graf p med mer'!$C$3</c:f>
              <c:strCache>
                <c:ptCount val="1"/>
                <c:pt idx="0">
                  <c:v>R$ correntes </c:v>
                </c:pt>
              </c:strCache>
            </c:strRef>
          </c:tx>
          <c:spPr>
            <a:ln w="28575">
              <a:solidFill>
                <a:srgbClr val="0033CC"/>
              </a:solidFill>
            </a:ln>
          </c:spPr>
          <c:marker>
            <c:symbol val="none"/>
          </c:marker>
          <c:cat>
            <c:numRef>
              <c:f>'graf p med mer'!$B$4:$B$11</c:f>
              <c:numCache>
                <c:formatCode>General</c:formatCod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numCache>
            </c:numRef>
          </c:cat>
          <c:val>
            <c:numRef>
              <c:f>'graf p med mer'!$C$4:$C$11</c:f>
              <c:numCache>
                <c:formatCode>0.00</c:formatCode>
                <c:ptCount val="8"/>
                <c:pt idx="0">
                  <c:v>15.535820225290513</c:v>
                </c:pt>
                <c:pt idx="1">
                  <c:v>14.24874955883446</c:v>
                </c:pt>
                <c:pt idx="2">
                  <c:v>14.222425217432084</c:v>
                </c:pt>
                <c:pt idx="3">
                  <c:v>13.984634249527375</c:v>
                </c:pt>
                <c:pt idx="4">
                  <c:v>14.107401081993331</c:v>
                </c:pt>
                <c:pt idx="5">
                  <c:v>13.610650590303951</c:v>
                </c:pt>
                <c:pt idx="6">
                  <c:v>12.942249710088911</c:v>
                </c:pt>
                <c:pt idx="7" formatCode="General">
                  <c:v>12.15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'graf p med mer'!$D$3</c:f>
              <c:strCache>
                <c:ptCount val="1"/>
                <c:pt idx="0">
                  <c:v>R$ de 2004</c:v>
                </c:pt>
              </c:strCache>
            </c:strRef>
          </c:tx>
          <c:spPr>
            <a:ln w="28575">
              <a:solidFill>
                <a:srgbClr val="990000"/>
              </a:solidFill>
            </a:ln>
          </c:spPr>
          <c:marker>
            <c:symbol val="none"/>
          </c:marker>
          <c:cat>
            <c:numRef>
              <c:f>'graf p med mer'!$B$4:$B$11</c:f>
              <c:numCache>
                <c:formatCode>General</c:formatCod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numCache>
            </c:numRef>
          </c:cat>
          <c:val>
            <c:numRef>
              <c:f>'graf p med mer'!$D$4:$D$11</c:f>
              <c:numCache>
                <c:formatCode>0.00</c:formatCode>
                <c:ptCount val="8"/>
                <c:pt idx="0">
                  <c:v>15.535820225290513</c:v>
                </c:pt>
                <c:pt idx="1">
                  <c:v>13.481644014414302</c:v>
                </c:pt>
                <c:pt idx="2">
                  <c:v>13.047059228696627</c:v>
                </c:pt>
                <c:pt idx="3">
                  <c:v>12.281179131245858</c:v>
                </c:pt>
                <c:pt idx="4">
                  <c:v>11.698764732341175</c:v>
                </c:pt>
                <c:pt idx="5">
                  <c:v>10.820465210156124</c:v>
                </c:pt>
                <c:pt idx="6">
                  <c:v>9.7149340091125698</c:v>
                </c:pt>
                <c:pt idx="7">
                  <c:v>8.5636074268730731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726464"/>
        <c:axId val="81777408"/>
      </c:lineChart>
      <c:catAx>
        <c:axId val="81726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1777408"/>
        <c:crosses val="autoZero"/>
        <c:auto val="1"/>
        <c:lblAlgn val="ctr"/>
        <c:lblOffset val="100"/>
        <c:noMultiLvlLbl val="0"/>
      </c:catAx>
      <c:valAx>
        <c:axId val="81777408"/>
        <c:scaling>
          <c:orientation val="minMax"/>
          <c:min val="7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81726464"/>
        <c:crossesAt val="1"/>
        <c:crossBetween val="between"/>
      </c:valAx>
      <c:spPr>
        <a:solidFill>
          <a:sysClr val="window" lastClr="FFFFFF"/>
        </a:solidFill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FFF99"/>
    </a:solidFill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0.51458</cdr:x>
      <cdr:y>0.22917</cdr:y>
    </cdr:from>
    <cdr:to>
      <cdr:x>0.71458</cdr:x>
      <cdr:y>0.5625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2352675" y="62865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0.56042</cdr:x>
      <cdr:y>0.35069</cdr:y>
    </cdr:from>
    <cdr:to>
      <cdr:x>0.79583</cdr:x>
      <cdr:y>0.68403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2562225" y="962025"/>
          <a:ext cx="1076325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0.51875</cdr:x>
      <cdr:y>0.35417</cdr:y>
    </cdr:from>
    <cdr:to>
      <cdr:x>0.72083</cdr:x>
      <cdr:y>0.70833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2371725" y="971550"/>
          <a:ext cx="923925" cy="971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000" b="1" dirty="0">
              <a:solidFill>
                <a:schemeClr val="accent1">
                  <a:lumMod val="50000"/>
                </a:schemeClr>
              </a:solidFill>
            </a:rPr>
            <a:t>preços nominais</a:t>
          </a:r>
        </a:p>
      </cdr:txBody>
    </cdr:sp>
  </cdr:relSizeAnchor>
  <cdr:relSizeAnchor xmlns:cdr="http://schemas.openxmlformats.org/drawingml/2006/chartDrawing">
    <cdr:from>
      <cdr:x>0.35891</cdr:x>
      <cdr:y>0.58249</cdr:y>
    </cdr:from>
    <cdr:to>
      <cdr:x>0.51724</cdr:x>
      <cdr:y>0.76999</cdr:y>
    </cdr:to>
    <cdr:sp macro="" textlink="">
      <cdr:nvSpPr>
        <cdr:cNvPr id="5" name="CaixaDeTexto 4"/>
        <cdr:cNvSpPr txBox="1"/>
      </cdr:nvSpPr>
      <cdr:spPr>
        <a:xfrm xmlns:a="http://schemas.openxmlformats.org/drawingml/2006/main">
          <a:off x="2020376" y="2036194"/>
          <a:ext cx="891283" cy="6554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000" b="1" dirty="0">
              <a:solidFill>
                <a:schemeClr val="accent1">
                  <a:lumMod val="50000"/>
                </a:schemeClr>
              </a:solidFill>
            </a:rPr>
            <a:t>preços reais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83A05-4250-934F-83A2-4D1FA0AE0D83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8E8C0-7936-A54D-AD4A-0E72B13957A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936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8E8C0-7936-A54D-AD4A-0E72B13957A1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8E8C0-7936-A54D-AD4A-0E72B13957A1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8E8C0-7936-A54D-AD4A-0E72B13957A1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8E8C0-7936-A54D-AD4A-0E72B13957A1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8E8C0-7936-A54D-AD4A-0E72B13957A1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8E8C0-7936-A54D-AD4A-0E72B13957A1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8694B-803A-074A-968C-09A76D0B2A81}" type="datetimeFigureOut">
              <a:rPr lang="pt-BR" smtClean="0"/>
              <a:pPr/>
              <a:t>10/07/2012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F75E9-FDD0-6D40-8628-FCB731780E1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ivros-460x34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618" y="3429000"/>
            <a:ext cx="5182673" cy="32387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682" y="4866913"/>
            <a:ext cx="2975899" cy="95622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50618" y="389467"/>
            <a:ext cx="8442763" cy="275166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581709" y="630538"/>
            <a:ext cx="7980581" cy="23073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TextBox 14"/>
          <p:cNvSpPr txBox="1"/>
          <p:nvPr/>
        </p:nvSpPr>
        <p:spPr>
          <a:xfrm>
            <a:off x="840043" y="999067"/>
            <a:ext cx="7406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Produção e Vendas do </a:t>
            </a:r>
          </a:p>
          <a:p>
            <a:pPr algn="ctr"/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Setor Editorial Brasileiro</a:t>
            </a:r>
            <a:endParaRPr lang="pt-BR" sz="3600" b="1" dirty="0">
              <a:solidFill>
                <a:schemeClr val="tx2">
                  <a:lumMod val="75000"/>
                </a:schemeClr>
              </a:solidFill>
              <a:latin typeface="Baskerville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44825" y="2469233"/>
            <a:ext cx="16761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Base 2011</a:t>
            </a:r>
            <a:endParaRPr lang="pt-BR" sz="2400" b="1" dirty="0">
              <a:solidFill>
                <a:schemeClr val="tx2">
                  <a:lumMod val="75000"/>
                </a:schemeClr>
              </a:solidFill>
              <a:latin typeface="Baskervil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5" y="1631928"/>
          <a:ext cx="7924798" cy="34752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38864"/>
                <a:gridCol w="1385801"/>
                <a:gridCol w="1468284"/>
                <a:gridCol w="599768"/>
                <a:gridCol w="1200079"/>
                <a:gridCol w="1259441"/>
                <a:gridCol w="772561"/>
              </a:tblGrid>
              <a:tr h="313844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err="1" smtClean="0">
                          <a:solidFill>
                            <a:schemeClr val="bg1"/>
                          </a:solidFill>
                          <a:latin typeface="Baskerville"/>
                        </a:rPr>
                        <a:t>Subsetor</a:t>
                      </a:r>
                      <a:endParaRPr lang="pt-BR" sz="16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Faturamento (R$)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Exemplares Vendidos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1707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61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PNLD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909.489.416,97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1.188.646.064,51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30,69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139.701.921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168.006.610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20,26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12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PNBE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70.901.085,82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78.362.657,49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10,52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13.376.477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10.086.824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-24,59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8010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 Governo Federal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980.390.502,79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1.267.008.722,00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29,24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153.078.398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178.093.434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16,34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544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Outros Órgãos do Governo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164.978.523,56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121.174.770,80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-26,55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10.054.760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7.391.025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-26,49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5018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 GOVERNO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1.145.369.026,35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1.388.183.492,80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21,20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163.133.158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185.484.459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13,70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26534" y="630539"/>
            <a:ext cx="79247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bg1"/>
                </a:solidFill>
                <a:latin typeface="Baskerville"/>
              </a:rPr>
              <a:t>Faturamento e Exemplares Vendidos para o Governo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Por </a:t>
            </a:r>
            <a:r>
              <a:rPr lang="pt-BR" sz="1600" b="1" dirty="0" err="1" smtClean="0">
                <a:solidFill>
                  <a:schemeClr val="bg1"/>
                </a:solidFill>
                <a:latin typeface="Baskerville"/>
              </a:rPr>
              <a:t>Subsetor</a:t>
            </a:r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 Editorial 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3" y="1352979"/>
          <a:ext cx="7924800" cy="39883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68727"/>
                <a:gridCol w="1754521"/>
                <a:gridCol w="1651683"/>
                <a:gridCol w="1549869"/>
              </a:tblGrid>
              <a:tr h="345946">
                <a:tc gridSpan="4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Preço Médio Governo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547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baseline="0" dirty="0" smtClean="0">
                          <a:solidFill>
                            <a:schemeClr val="bg1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Tipo de Venda</a:t>
                      </a: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baseline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baseline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baseline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647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PNLD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6,51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7,07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8,60</a:t>
                      </a:r>
                      <a:endParaRPr lang="en-US" sz="14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06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PNBE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5,30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7,77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46,60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6601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 Governo Federal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6,40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7,11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11,09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74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Outros Órgãos de Governo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16,41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16,39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0,12</a:t>
                      </a:r>
                      <a:endParaRPr lang="en-US" sz="14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5177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bg1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 GOVERNO</a:t>
                      </a:r>
                      <a:endParaRPr lang="pt-BR" sz="1400" b="1" i="0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7,02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7,48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6,55</a:t>
                      </a:r>
                      <a:endParaRPr lang="en-US" sz="1400" b="1" i="0" u="none" strike="noStrike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7" cy="43088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26534" y="630539"/>
            <a:ext cx="7924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Baskerville"/>
              </a:rPr>
              <a:t>Preço Médio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74029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3" y="1608667"/>
          <a:ext cx="7907867" cy="129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91478"/>
                <a:gridCol w="1391478"/>
                <a:gridCol w="1377831"/>
                <a:gridCol w="741908"/>
                <a:gridCol w="1152609"/>
                <a:gridCol w="1066654"/>
                <a:gridCol w="785909"/>
              </a:tblGrid>
              <a:tr h="403174">
                <a:tc>
                  <a:txBody>
                    <a:bodyPr/>
                    <a:lstStyle/>
                    <a:p>
                      <a:pPr algn="ctr"/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Faturamento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Exemplares Vendidos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43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endParaRPr lang="pt-BR" sz="1400" b="1" i="0" dirty="0" smtClean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434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TOTAL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4.505.918.296,76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4.837.439.173,32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7,36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437.945.286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469.468.841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7,20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40"/>
            <a:ext cx="7924799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09600" y="630539"/>
            <a:ext cx="7924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Baskerville"/>
              </a:rPr>
              <a:t>Faturamento e Exemplares Vendidos Total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(Mercado + Governo 2010 e 2011)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16" name="Rectangle 15"/>
          <p:cNvSpPr/>
          <p:nvPr/>
        </p:nvSpPr>
        <p:spPr>
          <a:xfrm>
            <a:off x="2066533" y="3557588"/>
            <a:ext cx="4716668" cy="38859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pt-BR" sz="2000" b="1" dirty="0" smtClean="0"/>
              <a:t>   Preço Médio Total (mercado + Governo)</a:t>
            </a:r>
            <a:endParaRPr lang="pt-BR" sz="2000" b="1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2066533" y="4155920"/>
          <a:ext cx="4716668" cy="61607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75824"/>
                <a:gridCol w="1221986"/>
                <a:gridCol w="1143511"/>
                <a:gridCol w="975347"/>
              </a:tblGrid>
              <a:tr h="3211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endParaRPr lang="pt-BR" sz="1100" b="1" i="0" dirty="0" smtClean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9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TOTAL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10,29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10,30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0,10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1743036"/>
          <a:ext cx="7924800" cy="376108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05873"/>
                <a:gridCol w="2057902"/>
                <a:gridCol w="1711156"/>
                <a:gridCol w="1549869"/>
              </a:tblGrid>
              <a:tr h="29181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19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Títulos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14.637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14.812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1,20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522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Produzidos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230.208.962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258.590.062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12,33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Faturamento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2.102.178.508,83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2.383.749.066,43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13,39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1.102.340.882,22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1.189.043.068,30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7,87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02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999.837.626,61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1.194.705.998,13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19,49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36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Vendidos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202.658.992</a:t>
                      </a:r>
                      <a:endParaRPr lang="en-US" sz="14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226.975.745</a:t>
                      </a:r>
                      <a:endParaRPr lang="en-US" sz="14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12,00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6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58.278.373</a:t>
                      </a:r>
                      <a:endParaRPr lang="en-US" sz="14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60.602.520</a:t>
                      </a:r>
                      <a:endParaRPr lang="en-US" sz="14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3,99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6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144.380.619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166.373.225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15,23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09600" y="630538"/>
            <a:ext cx="79417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err="1" smtClean="0">
                <a:solidFill>
                  <a:schemeClr val="bg1"/>
                </a:solidFill>
                <a:latin typeface="Baskerville"/>
              </a:rPr>
              <a:t>Subsetor</a:t>
            </a:r>
            <a:r>
              <a:rPr lang="pt-BR" sz="2200" b="1" dirty="0" smtClean="0">
                <a:solidFill>
                  <a:schemeClr val="bg1"/>
                </a:solidFill>
                <a:latin typeface="Baskerville"/>
              </a:rPr>
              <a:t> Didáticos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4" y="1743037"/>
          <a:ext cx="7924800" cy="390917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53248"/>
                <a:gridCol w="1961438"/>
                <a:gridCol w="1760245"/>
                <a:gridCol w="1549869"/>
              </a:tblGrid>
              <a:tr h="33026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65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Títulos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21.379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23.248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8,74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3764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Produzidos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146.783.764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107.922.142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-26,48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20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Faturamento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1.167.929.865,41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1.059.876.260,39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-9,25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3220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1.016.311.630,87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903.755.908,25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-11,07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20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139.234.340,81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156.120.352,14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12,13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38081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Entidades Privadas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12.383.893,73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43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Vendidos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135.230.256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117.198.883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-13,33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07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100.947.471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101.212.635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0,26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43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18.167.749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15.986.248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-12,01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436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Entidades Privadas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16.115.036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09600" y="630538"/>
            <a:ext cx="79417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err="1" smtClean="0">
                <a:solidFill>
                  <a:schemeClr val="bg1"/>
                </a:solidFill>
                <a:latin typeface="Baskerville"/>
              </a:rPr>
              <a:t>Subsetor</a:t>
            </a:r>
            <a:r>
              <a:rPr lang="pt-BR" sz="2200" b="1" dirty="0" smtClean="0">
                <a:solidFill>
                  <a:schemeClr val="bg1"/>
                </a:solidFill>
                <a:latin typeface="Baskerville"/>
              </a:rPr>
              <a:t> Obras Gerais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4" y="1743036"/>
          <a:ext cx="7924800" cy="366409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39425"/>
                <a:gridCol w="2193210"/>
                <a:gridCol w="1842296"/>
                <a:gridCol w="1549869"/>
              </a:tblGrid>
              <a:tr h="29181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94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Títulos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7.581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8.156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7,58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424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Produzidos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84.535.482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96.682.262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14,37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Faturamento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496.522.331,56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483.749.629,05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-2,57</a:t>
                      </a:r>
                      <a:endParaRPr lang="pt-BR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494.302.210,64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464.684.139,89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-5,99</a:t>
                      </a:r>
                      <a:endParaRPr lang="pt-BR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54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2.220.120,92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19.065.489,16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758,76</a:t>
                      </a:r>
                      <a:endParaRPr lang="pt-BR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36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Vendidos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74.085.211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89.447.052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20,74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6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73.804.257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87.797.318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18,96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4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280.954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1.649.734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487,19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09600" y="630538"/>
            <a:ext cx="79417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err="1" smtClean="0">
                <a:solidFill>
                  <a:schemeClr val="bg1"/>
                </a:solidFill>
                <a:latin typeface="Baskerville"/>
              </a:rPr>
              <a:t>Subsetor</a:t>
            </a:r>
            <a:r>
              <a:rPr lang="pt-BR" sz="2200" b="1" dirty="0" smtClean="0">
                <a:solidFill>
                  <a:schemeClr val="bg1"/>
                </a:solidFill>
                <a:latin typeface="Baskerville"/>
              </a:rPr>
              <a:t> Religiosos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4" y="1743036"/>
          <a:ext cx="7924800" cy="359680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40706"/>
                <a:gridCol w="1991929"/>
                <a:gridCol w="1842296"/>
                <a:gridCol w="1549869"/>
              </a:tblGrid>
              <a:tr h="29181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895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Títulos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11.156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11.976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7,35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Produzidos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31.050.886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36.601.820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17,88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Faturamento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739.287.590,96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910.064.217,44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23,10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735.210.652,95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891.772.564,07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21,29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17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4.076.938,01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18.291.653,37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348,66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36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Vendidos 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25.970.826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35.847.160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38,03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86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25.666.990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34.371.908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33,91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3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303.836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1.475.252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385,54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09600" y="630538"/>
            <a:ext cx="79417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err="1" smtClean="0">
                <a:solidFill>
                  <a:schemeClr val="bg1"/>
                </a:solidFill>
                <a:latin typeface="Baskerville"/>
              </a:rPr>
              <a:t>Subsetor</a:t>
            </a:r>
            <a:r>
              <a:rPr lang="pt-BR" sz="2200" b="1" dirty="0" smtClean="0">
                <a:solidFill>
                  <a:schemeClr val="bg1"/>
                </a:solidFill>
                <a:latin typeface="Baskerville"/>
              </a:rPr>
              <a:t> CTP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5" y="1712300"/>
          <a:ext cx="7924798" cy="39248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54666"/>
                <a:gridCol w="1450257"/>
                <a:gridCol w="1396181"/>
                <a:gridCol w="668595"/>
                <a:gridCol w="1209368"/>
                <a:gridCol w="1297858"/>
                <a:gridCol w="547873"/>
              </a:tblGrid>
              <a:tr h="321735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err="1" smtClean="0">
                          <a:solidFill>
                            <a:schemeClr val="bg1"/>
                          </a:solidFill>
                          <a:latin typeface="Baskerville"/>
                        </a:rPr>
                        <a:t>Subsetor</a:t>
                      </a:r>
                      <a:endParaRPr lang="pt-BR" sz="16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Faturamento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Exemplares Vendidos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8988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156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Didáticos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2.102.178.508,83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2.383.749.066,43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13,39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202.658.992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226.975.745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12,00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12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Obras Gerais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1.167.929.865,41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1.059.876.260,39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-9,25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135.230.256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117.198.883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-13,33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5812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Religiosos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496.522.331,56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483.749.629,05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-2,57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74.085.211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89.447.052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20,74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12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CTP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739.287.590,96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910.064.217,44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23,10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25.970.826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35.847.160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38,03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6394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2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2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4.505.918.296,76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4.837.439.173,32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7,36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437.945.285</a:t>
                      </a:r>
                      <a:endParaRPr lang="en-US" sz="12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469.468.841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7,20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26534" y="630539"/>
            <a:ext cx="792479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000" b="1" dirty="0" smtClean="0">
                <a:solidFill>
                  <a:schemeClr val="bg1"/>
                </a:solidFill>
                <a:latin typeface="Baskerville"/>
              </a:rPr>
              <a:t>Faturamento e Exemplares TOTAIS </a:t>
            </a:r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(mercado + governo)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Por </a:t>
            </a:r>
            <a:r>
              <a:rPr lang="pt-BR" sz="1600" b="1" dirty="0" err="1" smtClean="0">
                <a:solidFill>
                  <a:schemeClr val="bg1"/>
                </a:solidFill>
                <a:latin typeface="Baskerville"/>
              </a:rPr>
              <a:t>Subsetor</a:t>
            </a:r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 Editorial 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3" y="2048929"/>
          <a:ext cx="7924798" cy="300232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54666"/>
                <a:gridCol w="1066801"/>
                <a:gridCol w="1012723"/>
                <a:gridCol w="865238"/>
                <a:gridCol w="1474839"/>
                <a:gridCol w="1377970"/>
                <a:gridCol w="772561"/>
              </a:tblGrid>
              <a:tr h="432788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Produção</a:t>
                      </a: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Títulos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Exemplares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7023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902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Traduzidos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4.744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4.686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-1,22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24.232.050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22.145.890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-8,61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472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Autores Nacionais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50.010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53.506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6,99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468.347.044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477.650.396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1,99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725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54.754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58.192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6,28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492.579.094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499.796.286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1,47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09600" y="491613"/>
            <a:ext cx="7924799" cy="12880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09600" y="613605"/>
            <a:ext cx="7924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  <a:latin typeface="Baskerville"/>
              </a:rPr>
              <a:t>Títulos Editados e Exemplares Produzidos </a:t>
            </a:r>
          </a:p>
          <a:p>
            <a:pPr algn="ctr"/>
            <a:r>
              <a:rPr lang="pt-BR" sz="2000" b="1" dirty="0" smtClean="0">
                <a:solidFill>
                  <a:schemeClr val="bg1"/>
                </a:solidFill>
                <a:latin typeface="Baskerville"/>
              </a:rPr>
              <a:t> Traduzidos e de Autores Nacionais </a:t>
            </a:r>
          </a:p>
          <a:p>
            <a:pPr algn="ctr"/>
            <a:r>
              <a:rPr lang="pt-BR" sz="2000" b="1" dirty="0" smtClean="0">
                <a:solidFill>
                  <a:schemeClr val="bg1"/>
                </a:solidFill>
                <a:latin typeface="Baskerville"/>
              </a:rPr>
              <a:t>2010 e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36934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1" y="614102"/>
          <a:ext cx="7924798" cy="450816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07732"/>
                <a:gridCol w="1192440"/>
                <a:gridCol w="1398360"/>
                <a:gridCol w="1294951"/>
                <a:gridCol w="1431315"/>
              </a:tblGrid>
              <a:tr h="354137">
                <a:tc gridSpan="5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Canais de Comercialização – Vendas ao Mercado</a:t>
                      </a: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9726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Canais</a:t>
                      </a: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Número de Exemplares</a:t>
                      </a:r>
                      <a:endParaRPr lang="pt-BR" sz="12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76123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2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Participação (%)</a:t>
                      </a:r>
                      <a:endParaRPr lang="pt-BR" sz="12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2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Participação (%)</a:t>
                      </a:r>
                      <a:endParaRPr lang="pt-BR" sz="12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039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Livrarias (inclusive Livrarias virtuais)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104.798.192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40,51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127.503.157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44,90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699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Distribuidores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58.336.194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22,55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66.759.729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23,51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10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Porta-a-porta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56.033.790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21,66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25.757.384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9,07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68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Igrejas e Templos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3.259.583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1,26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11.444.572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4,03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636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Supermercado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3.802.847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1,47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6.815.626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2,40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308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Bancas de jornal 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931.310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0,36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6.276.056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2,21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Escolas e Colégios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3.699.368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1,43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3.776.993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1,33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47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Empresas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1.603.922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0,62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2.470.665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0,87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87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Internet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3.983.935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1,54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1.334.728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0,47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992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Marketing Direto</a:t>
                      </a:r>
                    </a:p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 (mala direta, clube do livro, correio)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258.697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0,10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1.050.743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0,37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848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Venda conjunta com jornais - vendas promocionais 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25.870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0,01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482.774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0,17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082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Bibliotecas Privadas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206.958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0,08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204.627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0,07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893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Outros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21.756.425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8,41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30.107.327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10,60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840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Total – Mercado</a:t>
                      </a:r>
                      <a:endParaRPr lang="pt-BR" sz="1000" b="1" i="0" u="none" strike="noStrike" noProof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258.697.091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100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283.984.382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100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TextBox 11"/>
          <p:cNvSpPr txBox="1"/>
          <p:nvPr/>
        </p:nvSpPr>
        <p:spPr>
          <a:xfrm>
            <a:off x="609599" y="5198526"/>
            <a:ext cx="79247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*São considerados neste item apenas as vendas feitas diretamente pelo site da própria editora</a:t>
            </a:r>
            <a:r>
              <a:rPr lang="pt-BR" sz="900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. </a:t>
            </a:r>
            <a:endParaRPr lang="pt-BR" sz="900" b="1" dirty="0" smtClean="0">
              <a:solidFill>
                <a:schemeClr val="tx2">
                  <a:lumMod val="75000"/>
                </a:schemeClr>
              </a:solidFill>
              <a:latin typeface="Baskervil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90" y="576058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40881" y="630539"/>
            <a:ext cx="7420426" cy="56858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882692" y="737457"/>
            <a:ext cx="7406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Baskerville"/>
              </a:rPr>
              <a:t>Explicações Gerais</a:t>
            </a:r>
            <a:endParaRPr lang="pt-BR" sz="24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0881" y="1351522"/>
            <a:ext cx="7420426" cy="42032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46052" y="1675969"/>
            <a:ext cx="6851895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pt-BR" b="1" u="sng" dirty="0" smtClean="0">
                <a:solidFill>
                  <a:schemeClr val="bg1"/>
                </a:solidFill>
                <a:latin typeface="Baskerville"/>
              </a:rPr>
              <a:t>O que é a pesquisa Produção e Vendas do Setor Editorial?</a:t>
            </a:r>
          </a:p>
          <a:p>
            <a:endParaRPr lang="pt-BR" sz="1600" b="1" dirty="0" smtClean="0">
              <a:solidFill>
                <a:schemeClr val="bg1"/>
              </a:solidFill>
              <a:latin typeface="Baskerville"/>
            </a:endParaRPr>
          </a:p>
          <a:p>
            <a:pPr>
              <a:spcAft>
                <a:spcPts val="0"/>
              </a:spcAft>
            </a:pPr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- É uma estimativa, elaborada a partir dos dados de uma amostra de editoras, da performance do setor editorial e de seus </a:t>
            </a:r>
            <a:r>
              <a:rPr lang="pt-BR" sz="1600" b="1" dirty="0" err="1" smtClean="0">
                <a:solidFill>
                  <a:schemeClr val="bg1"/>
                </a:solidFill>
                <a:latin typeface="Baskerville"/>
              </a:rPr>
              <a:t>subsetores</a:t>
            </a:r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 num determinado ano</a:t>
            </a:r>
            <a:r>
              <a:rPr lang="pt-BR" b="1" dirty="0" smtClean="0">
                <a:solidFill>
                  <a:schemeClr val="bg1"/>
                </a:solidFill>
                <a:latin typeface="Baskerville"/>
              </a:rPr>
              <a:t>. </a:t>
            </a:r>
          </a:p>
          <a:p>
            <a:pPr>
              <a:spcAft>
                <a:spcPts val="0"/>
              </a:spcAft>
            </a:pPr>
            <a:endParaRPr lang="pt-BR" b="1" dirty="0" smtClean="0">
              <a:solidFill>
                <a:schemeClr val="bg1"/>
              </a:solidFill>
              <a:latin typeface="Baskerville"/>
            </a:endParaRPr>
          </a:p>
          <a:p>
            <a:pPr>
              <a:spcAft>
                <a:spcPts val="0"/>
              </a:spcAft>
            </a:pPr>
            <a:r>
              <a:rPr lang="pt-BR" b="1" u="sng" dirty="0" smtClean="0">
                <a:solidFill>
                  <a:schemeClr val="bg1"/>
                </a:solidFill>
                <a:latin typeface="Baskerville"/>
              </a:rPr>
              <a:t>Como ela é feita?</a:t>
            </a:r>
          </a:p>
          <a:p>
            <a:pPr>
              <a:spcAft>
                <a:spcPts val="0"/>
              </a:spcAft>
            </a:pPr>
            <a:endParaRPr lang="pt-BR" b="1" dirty="0" smtClean="0">
              <a:solidFill>
                <a:schemeClr val="bg1"/>
              </a:solidFill>
              <a:latin typeface="Baskerville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A partir da verificação do comportamento dessa amostra, os dados do universo do setor são, a cada ano, atualizados.</a:t>
            </a:r>
          </a:p>
          <a:p>
            <a:pPr>
              <a:spcAft>
                <a:spcPts val="600"/>
              </a:spcAft>
            </a:pPr>
            <a:endParaRPr lang="pt-BR" sz="1600" b="1" dirty="0" smtClean="0">
              <a:solidFill>
                <a:schemeClr val="bg1"/>
              </a:solidFill>
              <a:latin typeface="Baskervil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12774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428626"/>
          <a:ext cx="7924798" cy="457200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07732"/>
                <a:gridCol w="1300406"/>
                <a:gridCol w="1290394"/>
                <a:gridCol w="1294951"/>
                <a:gridCol w="1431315"/>
              </a:tblGrid>
              <a:tr h="385772">
                <a:tc gridSpan="5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Canais de Comercialização – Vendas ao Mercado</a:t>
                      </a: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01603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baseline="0" smtClean="0">
                          <a:solidFill>
                            <a:schemeClr val="bg1"/>
                          </a:solidFill>
                          <a:latin typeface="Baskerville"/>
                        </a:rPr>
                        <a:t>Canais</a:t>
                      </a:r>
                      <a:endParaRPr lang="pt-BR" sz="12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Faturamento (R$)</a:t>
                      </a:r>
                      <a:endParaRPr lang="pt-BR" sz="12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04872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2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Participação (%)</a:t>
                      </a:r>
                      <a:endParaRPr lang="pt-BR" sz="12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2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Participação (%)</a:t>
                      </a:r>
                      <a:endParaRPr lang="pt-BR" sz="12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22144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Livrarias (inclusive Livrarias virtuais)</a:t>
                      </a:r>
                      <a:endParaRPr lang="en-US" sz="1000" b="1" i="0" u="none" strike="noStrike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2.099.299.691,18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62,7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2.069.898.321,88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60,01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32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Distribuidores </a:t>
                      </a:r>
                      <a:endParaRPr lang="en-US" sz="1000" b="1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614.388.346,62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18,35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709.919.183,32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20,58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</a:tr>
              <a:tr h="2488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Porta-a-porta </a:t>
                      </a:r>
                      <a:endParaRPr lang="en-US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271.201.395,51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8,1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171.428.008,32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4,97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42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Escolas e Colégios </a:t>
                      </a:r>
                      <a:endParaRPr lang="en-US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97.431.612,46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2,91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96.579.160,05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2,80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</a:tr>
              <a:tr h="3023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Igrejas e Templos </a:t>
                      </a:r>
                      <a:endParaRPr lang="en-US" sz="1000" b="1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18.080.093,03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0,54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60.017.049,84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1,74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18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Supermercado </a:t>
                      </a:r>
                      <a:endParaRPr lang="en-US" sz="1000" b="1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22.767.524,56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0,68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51.393.910,64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1,49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</a:tr>
              <a:tr h="26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Bancas de jornal  </a:t>
                      </a:r>
                      <a:endParaRPr lang="en-US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8.705.229,98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0,26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24.489.716,33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0,71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2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Empresas </a:t>
                      </a:r>
                      <a:endParaRPr lang="en-US" sz="1000" b="1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44.530.599,51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1,33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19.660.758,38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0,57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</a:tr>
              <a:tr h="2532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Internet *</a:t>
                      </a:r>
                      <a:endParaRPr lang="en-US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58.258.077,55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1,74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14.087.166,71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0,41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38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Marketing Direto</a:t>
                      </a:r>
                    </a:p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 (mala direta, clube do livro, correio) </a:t>
                      </a:r>
                      <a:endParaRPr lang="en-US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2.008.899,23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0,06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7.156.157,99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0,21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</a:tr>
              <a:tr h="237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Bibliotecas Privadas </a:t>
                      </a:r>
                      <a:endParaRPr lang="en-US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3.682.981,91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0,11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6.259.767,88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0,18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38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Venda conjunta com jornais - vendas promocionais  </a:t>
                      </a:r>
                      <a:endParaRPr lang="en-US" sz="1000" b="1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334.816,54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0,01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718.444,73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0,02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</a:tr>
              <a:tr h="222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Outros </a:t>
                      </a:r>
                      <a:endParaRPr lang="en-US" sz="1000" b="1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107.476.108,59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3,21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217.648.034,44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6,31</a:t>
                      </a:r>
                    </a:p>
                  </a:txBody>
                  <a:tcPr marL="12700" marR="127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2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Total – Mercado</a:t>
                      </a:r>
                      <a:endParaRPr lang="en-US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3.348.165.376,67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100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3.449.255.680,52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100</a:t>
                      </a:r>
                    </a:p>
                  </a:txBody>
                  <a:tcPr marL="12700" marR="12700" marT="0" marB="0" anchor="ctr"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TextBox 11"/>
          <p:cNvSpPr txBox="1"/>
          <p:nvPr/>
        </p:nvSpPr>
        <p:spPr>
          <a:xfrm>
            <a:off x="609599" y="5083110"/>
            <a:ext cx="79247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*São considerados neste item apenas as vendas feitas diretamente pelo site da própria editora.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1" y="614104"/>
          <a:ext cx="7924798" cy="465798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46539"/>
                <a:gridCol w="1660643"/>
                <a:gridCol w="976848"/>
                <a:gridCol w="1786238"/>
                <a:gridCol w="1054530"/>
              </a:tblGrid>
              <a:tr h="322793">
                <a:tc gridSpan="5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Canais de Comercialização – Vendas ao Mercado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2766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Canais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err="1">
                          <a:solidFill>
                            <a:schemeClr val="bg1"/>
                          </a:solidFill>
                          <a:latin typeface="Baskerville"/>
                        </a:rPr>
                        <a:t>Número</a:t>
                      </a:r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 de </a:t>
                      </a:r>
                      <a:r>
                        <a:rPr lang="en-US" sz="1400" b="1" i="0" u="none" strike="noStrike" baseline="0" dirty="0" err="1">
                          <a:solidFill>
                            <a:schemeClr val="bg1"/>
                          </a:solidFill>
                          <a:latin typeface="Baskerville"/>
                        </a:rPr>
                        <a:t>Exemplares</a:t>
                      </a:r>
                      <a:endParaRPr lang="en-US" sz="1400" b="1" i="0" u="none" strike="noStrike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err="1">
                          <a:solidFill>
                            <a:schemeClr val="bg1"/>
                          </a:solidFill>
                          <a:latin typeface="Baskerville"/>
                        </a:rPr>
                        <a:t>Faturamento</a:t>
                      </a:r>
                      <a:endParaRPr lang="en-US" sz="1400" b="1" i="0" u="none" strike="noStrike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1476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2011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err="1">
                          <a:solidFill>
                            <a:schemeClr val="bg1"/>
                          </a:solidFill>
                          <a:latin typeface="Baskerville"/>
                        </a:rPr>
                        <a:t>Partic</a:t>
                      </a:r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.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 (%)</a:t>
                      </a:r>
                      <a:endParaRPr lang="en-US" sz="1400" b="1" i="0" u="none" strike="noStrike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2011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err="1">
                          <a:solidFill>
                            <a:schemeClr val="bg1"/>
                          </a:solidFill>
                          <a:latin typeface="Baskerville"/>
                        </a:rPr>
                        <a:t>Partic</a:t>
                      </a:r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.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 (%)</a:t>
                      </a:r>
                      <a:endParaRPr lang="en-US" sz="1400" b="1" i="0" u="none" strike="noStrike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08270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Livrarias (inclusive Livrarias virtuais)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127.503.157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44,90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2.069.898.321,88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60,01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996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Distribuidores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66.759.729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23,51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709.919.183,32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20,58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2378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Porta-porta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25.757.384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9,07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171.428.008,32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4,97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45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Igrejas e templos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11.444.572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4,03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60.017.049,84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1,74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2626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Supermercado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6.815.626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2,40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51.393.910,64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1,49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79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Bancas de jornal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6.276.056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2,21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24.489.716,33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0,71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26303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Escolas e colégios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3.776.993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1,33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96.579.160,05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2,80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82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Empresas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2.470.665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0,87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19.660.758,38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0,57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26273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Internet*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1.334.728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0,47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14.087.166,71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0,41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602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Marketing Direto  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 (mala direta, clube do livro, correio) 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0" u="none" strike="noStrike" noProof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1.050.743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0,37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7.156.157,99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0,21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9602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Venda Conjunta com Jornais –</a:t>
                      </a:r>
                      <a:b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</a:br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 Vendas Promocionais</a:t>
                      </a:r>
                      <a:b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</a:b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482.774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0,17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718.444,73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0,02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361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Bibliotecas Privadas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204.627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0,07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6.259.767,88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0,18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2717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Outros </a:t>
                      </a:r>
                      <a:endParaRPr lang="pt-BR" sz="1000" b="1" i="0" u="none" strike="noStrike" noProof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30.107.327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10,60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217.648.034,44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6,31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82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noProof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Total – Mercado</a:t>
                      </a:r>
                      <a:endParaRPr lang="pt-BR" sz="1000" b="1" i="0" u="none" strike="noStrike" noProof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283.984.382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3.449.255.680,52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5390887"/>
            <a:ext cx="79247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*</a:t>
            </a:r>
            <a:r>
              <a:rPr lang="pt-BR" sz="1000" b="1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São </a:t>
            </a:r>
            <a:r>
              <a:rPr lang="pt-BR" sz="900" b="1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considerados</a:t>
            </a:r>
            <a:r>
              <a:rPr lang="pt-BR" sz="1000" b="1" dirty="0" smtClean="0">
                <a:solidFill>
                  <a:schemeClr val="tx2">
                    <a:lumMod val="75000"/>
                  </a:schemeClr>
                </a:solidFill>
                <a:latin typeface="Baskerville"/>
              </a:rPr>
              <a:t> neste item apenas as vendas feitas diretamente pelo site da própria editora.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34289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4" y="1486932"/>
          <a:ext cx="7924800" cy="384706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17389"/>
                <a:gridCol w="1840059"/>
                <a:gridCol w="2467352"/>
              </a:tblGrid>
              <a:tr h="84998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Títulos Vendidos</a:t>
                      </a:r>
                      <a:endParaRPr lang="pt-BR" sz="20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Faturamento</a:t>
                      </a:r>
                      <a:endParaRPr lang="pt-BR" sz="20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69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PDF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3.958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186.411,31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94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E-PUB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1.036</a:t>
                      </a:r>
                    </a:p>
                  </a:txBody>
                  <a:tcPr marL="9525" marR="9525" marT="9525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257.372,89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578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APPS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195.788,49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90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en-US" sz="1400" b="1" i="0" kern="12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+mn-ea"/>
                          <a:cs typeface="+mn-cs"/>
                        </a:rPr>
                        <a:t>Outros</a:t>
                      </a:r>
                      <a:r>
                        <a:rPr lang="en-US" sz="1400" b="1" i="0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b="1" i="0" kern="12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+mn-ea"/>
                          <a:cs typeface="+mn-cs"/>
                        </a:rPr>
                        <a:t>por</a:t>
                      </a:r>
                      <a:r>
                        <a:rPr lang="en-US" sz="1400" b="1" i="0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+mn-ea"/>
                          <a:cs typeface="+mn-cs"/>
                        </a:rPr>
                        <a:t> ex.: </a:t>
                      </a:r>
                      <a:r>
                        <a:rPr lang="en-US" sz="1400" b="1" i="0" kern="12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+mn-ea"/>
                          <a:cs typeface="+mn-cs"/>
                        </a:rPr>
                        <a:t>Enhaced</a:t>
                      </a:r>
                      <a:r>
                        <a:rPr lang="en-US" sz="1400" b="1" i="0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+mn-ea"/>
                          <a:cs typeface="+mn-cs"/>
                        </a:rPr>
                        <a:t> Books)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192</a:t>
                      </a:r>
                    </a:p>
                  </a:txBody>
                  <a:tcPr marL="9525" marR="9525" marT="9525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228.900,04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5354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5.235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868.472,72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54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Outros Formatos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Calibri"/>
                          <a:cs typeface="Times New Roman"/>
                        </a:rPr>
                        <a:t>HTML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endParaRPr lang="pt-BR" sz="1200" b="1" i="0" dirty="0">
                        <a:solidFill>
                          <a:schemeClr val="tx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8"/>
            <a:ext cx="7924799" cy="6001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26535" y="630539"/>
            <a:ext cx="7924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Baskerville"/>
              </a:rPr>
              <a:t>Conteúdo Digital Total - 2011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34289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3" y="1486932"/>
          <a:ext cx="7924799" cy="328506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17388"/>
                <a:gridCol w="1840059"/>
                <a:gridCol w="2467352"/>
              </a:tblGrid>
              <a:tr h="843165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Títulos Vendidos</a:t>
                      </a:r>
                      <a:endParaRPr lang="pt-BR" sz="20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Faturamento</a:t>
                      </a:r>
                      <a:endParaRPr lang="pt-BR" sz="20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661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Didáticos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17375E"/>
                          </a:solidFill>
                          <a:latin typeface="Baskerville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114.959,04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54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Obras Gerais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17375E"/>
                          </a:solidFill>
                          <a:latin typeface="Baskerville"/>
                        </a:rPr>
                        <a:t>4.131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399.483,49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541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Religiosos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17375E"/>
                          </a:solidFill>
                          <a:latin typeface="Baskerville"/>
                        </a:rPr>
                        <a:t>244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34.571,00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50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CTP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17375E"/>
                          </a:solidFill>
                          <a:latin typeface="Baskerville"/>
                        </a:rPr>
                        <a:t>856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319.459,19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531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5.235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868.472,73</a:t>
                      </a:r>
                      <a:endParaRPr lang="en-US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3" y="630539"/>
            <a:ext cx="7924799" cy="6001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26535" y="630539"/>
            <a:ext cx="7924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Baskerville"/>
              </a:rPr>
              <a:t>Conteúdo Digital Total - 2011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65471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4" y="1743036"/>
          <a:ext cx="7924800" cy="359680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01480"/>
                <a:gridCol w="1831155"/>
                <a:gridCol w="1842296"/>
                <a:gridCol w="1549869"/>
              </a:tblGrid>
              <a:tr h="29181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895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Títulos</a:t>
                      </a:r>
                      <a:endParaRPr lang="pt-BR" sz="1400" b="1" i="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54.754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58.192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6,28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Produzidos Total</a:t>
                      </a:r>
                      <a:endParaRPr lang="pt-BR" sz="1400" b="1" i="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492.579.094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499.796.286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1,47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Faturamento Total</a:t>
                      </a:r>
                      <a:endParaRPr lang="pt-BR" sz="1400" b="1" i="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4.505.918.296,76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4.837.439.173,32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7,36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396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3.348.165.376,68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3.449.255.680,52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3,02</a:t>
                      </a:r>
                      <a:endParaRPr lang="en-US" sz="14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17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1.145.369.026,35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1.388.183.492,80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21,20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36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Exemplares Vendidos Total</a:t>
                      </a:r>
                      <a:endParaRPr lang="pt-BR" sz="1400" b="1" i="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437.945.286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469.468.841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7,20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86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Mercado</a:t>
                      </a:r>
                      <a:endParaRPr lang="pt-BR" sz="1400" b="1" i="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258.697.902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283.984.382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9,77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3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Governo</a:t>
                      </a:r>
                      <a:endParaRPr lang="pt-BR" sz="1400" b="1" i="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163.133.158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185.484.459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13,70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09601" y="630539"/>
            <a:ext cx="79417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bg1"/>
                </a:solidFill>
                <a:latin typeface="Baskerville"/>
              </a:rPr>
              <a:t>Comportamento do Setor Editorial Brasileiro 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23308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90" y="576058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68755" y="537401"/>
            <a:ext cx="7448301" cy="40011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882692" y="537402"/>
            <a:ext cx="7406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pt-BR" sz="2000" b="1" dirty="0" smtClean="0">
                <a:solidFill>
                  <a:schemeClr val="bg1"/>
                </a:solidFill>
                <a:latin typeface="Baskerville"/>
              </a:rPr>
              <a:t>Sumário dos resultados da pesquisa</a:t>
            </a:r>
          </a:p>
        </p:txBody>
      </p:sp>
      <p:sp>
        <p:nvSpPr>
          <p:cNvPr id="8" name="Rectangle 7"/>
          <p:cNvSpPr/>
          <p:nvPr/>
        </p:nvSpPr>
        <p:spPr>
          <a:xfrm>
            <a:off x="882692" y="1182255"/>
            <a:ext cx="7448301" cy="437253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CaixaDeTexto 10"/>
          <p:cNvSpPr txBox="1"/>
          <p:nvPr/>
        </p:nvSpPr>
        <p:spPr>
          <a:xfrm>
            <a:off x="1366982" y="1366787"/>
            <a:ext cx="6410036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arenR"/>
            </a:pPr>
            <a:r>
              <a:rPr lang="pt-BR" sz="1400" b="1" dirty="0" smtClean="0">
                <a:solidFill>
                  <a:schemeClr val="bg1"/>
                </a:solidFill>
                <a:latin typeface="Baskerville"/>
              </a:rPr>
              <a:t>O crescimento nominal do setor editorial brasileiro em 2011 foi de 7,36%. 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r>
              <a:rPr lang="pt-BR" sz="1400" b="1" dirty="0" smtClean="0">
                <a:solidFill>
                  <a:schemeClr val="bg1"/>
                </a:solidFill>
                <a:latin typeface="Baskerville"/>
              </a:rPr>
              <a:t>Esse percentual significa um crescimento real de 0,81%, considerada a variação de 6,5% do IPCA em 2011.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r>
              <a:rPr lang="pt-BR" sz="1400" b="1" dirty="0" smtClean="0">
                <a:solidFill>
                  <a:schemeClr val="bg1"/>
                </a:solidFill>
                <a:latin typeface="Baskerville"/>
              </a:rPr>
              <a:t>Consideradas apenas as vendas feitas ao Mercado  (sem incluir, portanto, as vendas ao governo) o crescimento apurado foi de 3,02%, o que significa um decréscimo real de 3,27%. 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r>
              <a:rPr lang="pt-BR" sz="1400" b="1" dirty="0" smtClean="0">
                <a:solidFill>
                  <a:schemeClr val="bg1"/>
                </a:solidFill>
                <a:latin typeface="Baskerville"/>
              </a:rPr>
              <a:t>O brasileiro está lendo mais. O número de exemplares vendidos cresceu 9,8%, se considerarmos apenas as vendas ao Mercado, e 13,7% se considerarmos também as vendas ao Governo.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r>
              <a:rPr lang="pt-BR" sz="1400" b="1" dirty="0" smtClean="0">
                <a:solidFill>
                  <a:schemeClr val="bg1"/>
                </a:solidFill>
                <a:latin typeface="Baskerville"/>
              </a:rPr>
              <a:t>Isso significa que o preço médio do livro cresceu 0,1% em 2011. No entanto, consideradas apenas as vendas ao Mercado, o preço médio declinou 6,11%.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r>
              <a:rPr lang="pt-BR" sz="1400" b="1" dirty="0" smtClean="0">
                <a:solidFill>
                  <a:schemeClr val="bg1"/>
                </a:solidFill>
                <a:latin typeface="Baskerville"/>
              </a:rPr>
              <a:t>Esse  resultado indica, para as vendas ao Mercado, uma queda acumulada no preço médio de 21,8% desde 2004, indicando uma queda no preço real de 44,9% no mesmo período.    </a:t>
            </a:r>
            <a:endParaRPr lang="pt-BR" sz="1400" b="1" dirty="0">
              <a:solidFill>
                <a:schemeClr val="bg1"/>
              </a:solidFill>
              <a:latin typeface="Baskervil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618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5070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40471" y="737457"/>
            <a:ext cx="7910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lang="pt-BR"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pt-BR" sz="2000" dirty="0" smtClean="0">
                <a:solidFill>
                  <a:schemeClr val="bg1"/>
                </a:solidFill>
                <a:latin typeface="Baskerville"/>
              </a:rPr>
              <a:t>Preços Médios Setor Editorial Vendas ao MERCADO (R$)</a:t>
            </a:r>
            <a:endParaRPr lang="pt-BR" sz="2000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44533" y="1757462"/>
            <a:ext cx="3606799" cy="4777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9" name="Gráfico 8"/>
          <p:cNvGraphicFramePr>
            <a:graphicFrameLocks/>
          </p:cNvGraphicFramePr>
          <p:nvPr/>
        </p:nvGraphicFramePr>
        <p:xfrm>
          <a:off x="1339273" y="1431584"/>
          <a:ext cx="6506564" cy="4205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4" y="1794932"/>
          <a:ext cx="7924798" cy="320904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54666"/>
                <a:gridCol w="1037303"/>
                <a:gridCol w="1071716"/>
                <a:gridCol w="865239"/>
                <a:gridCol w="1455174"/>
                <a:gridCol w="1368139"/>
                <a:gridCol w="772561"/>
              </a:tblGrid>
              <a:tr h="525481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Produção</a:t>
                      </a: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Títulos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Exemplares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13240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986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Novos Números de ISBN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18.712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20.405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9,05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135.284.767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90.112.709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-33,39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212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Reimpressões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36.042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37.787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4,84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357.294.328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409.683.577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14,66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5503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54.754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58.192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6,28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492.579.094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499.796.286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1,47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26534" y="630539"/>
            <a:ext cx="7924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Baskerville"/>
              </a:rPr>
              <a:t>Títulos Editados e Exemplares Produzidos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Total de Novos </a:t>
            </a:r>
            <a:r>
              <a:rPr lang="pt-BR" sz="1600" b="1" dirty="0">
                <a:solidFill>
                  <a:schemeClr val="bg1"/>
                </a:solidFill>
                <a:latin typeface="Baskerville"/>
              </a:rPr>
              <a:t>N</a:t>
            </a:r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úmeros de ISBN e Reimpressões 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02997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3" y="1794932"/>
          <a:ext cx="7924798" cy="379306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54666"/>
                <a:gridCol w="1056969"/>
                <a:gridCol w="1081548"/>
                <a:gridCol w="786581"/>
                <a:gridCol w="1406013"/>
                <a:gridCol w="1466460"/>
                <a:gridCol w="772561"/>
              </a:tblGrid>
              <a:tr h="321735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err="1" smtClean="0">
                          <a:solidFill>
                            <a:schemeClr val="bg1"/>
                          </a:solidFill>
                          <a:latin typeface="Baskerville"/>
                        </a:rPr>
                        <a:t>Subsetor</a:t>
                      </a:r>
                      <a:endParaRPr lang="pt-BR" sz="16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Títulos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Exemplares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8988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156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Didáticos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14.637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14.812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1,20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230.208.962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258.590.062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12,33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12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Obras Gerais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21.379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23.248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8,74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146.783.764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107.922.142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-26,48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5812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Religiosos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7.581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8.156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7,58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84.535.482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96.682.262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14,37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12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CTP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11.156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11.976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7,35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31.050.886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36.601.820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17,88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6394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54.754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58.192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6,28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492.579.094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499.796.286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1,47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26534" y="630539"/>
            <a:ext cx="7924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Baskerville"/>
              </a:rPr>
              <a:t>Títulos Editados e Exemplares Produzidos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Por </a:t>
            </a:r>
            <a:r>
              <a:rPr lang="pt-BR" sz="1600" b="1" dirty="0" err="1" smtClean="0">
                <a:solidFill>
                  <a:schemeClr val="bg1"/>
                </a:solidFill>
                <a:latin typeface="Baskerville"/>
              </a:rPr>
              <a:t>Subsetor</a:t>
            </a:r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 Editorial 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6533" y="1794934"/>
          <a:ext cx="7924798" cy="37022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54666"/>
                <a:gridCol w="1367996"/>
                <a:gridCol w="1423408"/>
                <a:gridCol w="851254"/>
                <a:gridCol w="1042414"/>
                <a:gridCol w="1112499"/>
                <a:gridCol w="772561"/>
              </a:tblGrid>
              <a:tr h="313844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err="1" smtClean="0">
                          <a:solidFill>
                            <a:schemeClr val="bg1"/>
                          </a:solidFill>
                          <a:latin typeface="Baskerville"/>
                        </a:rPr>
                        <a:t>Subsetor</a:t>
                      </a:r>
                      <a:endParaRPr lang="pt-BR" sz="1600" b="1" i="0" baseline="0" dirty="0" smtClean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Faturamento (R$)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Exemplares Vendidos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1707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61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Didáticos</a:t>
                      </a:r>
                      <a:endParaRPr lang="pt-BR" sz="1400" b="1" i="0" baseline="0" dirty="0">
                        <a:solidFill>
                          <a:schemeClr val="tx2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/>
                          </a:solidFill>
                          <a:latin typeface="Baskerville"/>
                        </a:rPr>
                        <a:t>1.102.340.882,22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tx2"/>
                          </a:solidFill>
                          <a:latin typeface="Baskerville"/>
                        </a:rPr>
                        <a:t>1.189.043.068,30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>
                          <a:solidFill>
                            <a:schemeClr val="tx2"/>
                          </a:solidFill>
                          <a:latin typeface="Baskerville"/>
                        </a:rPr>
                        <a:t>7,87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/>
                          </a:solidFill>
                          <a:latin typeface="Baskerville"/>
                        </a:rPr>
                        <a:t>58.278.373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/>
                          </a:solidFill>
                          <a:latin typeface="Baskerville"/>
                        </a:rPr>
                        <a:t>60.602.520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>
                          <a:solidFill>
                            <a:schemeClr val="tx2"/>
                          </a:solidFill>
                          <a:latin typeface="Baskerville"/>
                        </a:rPr>
                        <a:t>3,99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60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Obras Gerais</a:t>
                      </a:r>
                      <a:endParaRPr lang="pt-BR" sz="1400" b="1" i="0" baseline="0" dirty="0">
                        <a:solidFill>
                          <a:schemeClr val="tx2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/>
                          </a:solidFill>
                          <a:latin typeface="Baskerville"/>
                        </a:rPr>
                        <a:t>1.016.311.630,87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903.755.908,25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-11,07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100.947.471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101.212.635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0,26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560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Religiosos</a:t>
                      </a:r>
                      <a:endParaRPr lang="pt-BR" sz="1400" b="1" i="0" baseline="0" dirty="0">
                        <a:solidFill>
                          <a:schemeClr val="tx2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/>
                          </a:solidFill>
                          <a:latin typeface="Baskerville"/>
                        </a:rPr>
                        <a:t>494.302.210,64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464.684.139,89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-5,99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73.804.257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87.797.318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18,96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60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CTP</a:t>
                      </a:r>
                      <a:endParaRPr lang="pt-BR" sz="1400" b="1" i="0" baseline="0" dirty="0">
                        <a:solidFill>
                          <a:schemeClr val="tx2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/>
                          </a:solidFill>
                          <a:latin typeface="Baskerville"/>
                        </a:rPr>
                        <a:t>735.210.652,95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891.772.564,07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21,29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25.666.990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34.371.908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33,91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6535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 MERCADO</a:t>
                      </a:r>
                      <a:endParaRPr lang="pt-BR" sz="1400" b="1" i="0" baseline="0" dirty="0">
                        <a:solidFill>
                          <a:schemeClr val="tx2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/>
                          </a:solidFill>
                          <a:latin typeface="Baskerville"/>
                        </a:rPr>
                        <a:t>3.348.165.376,68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3.449.255.680,52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3,02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258.697.092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283.984.382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9,77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018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Entidades Privadas</a:t>
                      </a:r>
                      <a:endParaRPr lang="pt-BR" sz="1400" b="1" i="0" baseline="0" dirty="0">
                        <a:solidFill>
                          <a:schemeClr val="tx2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>
                          <a:solidFill>
                            <a:schemeClr val="tx2"/>
                          </a:solidFill>
                          <a:latin typeface="Baskerville"/>
                        </a:rPr>
                        <a:t>12.383.893,73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tx2"/>
                          </a:solidFill>
                          <a:latin typeface="Baskerville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>
                          <a:solidFill>
                            <a:schemeClr val="tx2"/>
                          </a:solidFill>
                          <a:latin typeface="Baskerville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/>
                          </a:solidFill>
                          <a:latin typeface="Baskerville"/>
                        </a:rPr>
                        <a:t>16.115.036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baseline="0" dirty="0">
                          <a:solidFill>
                            <a:schemeClr val="tx2"/>
                          </a:solidFill>
                          <a:latin typeface="Baskerville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baseline="0" dirty="0">
                          <a:solidFill>
                            <a:schemeClr val="tx2"/>
                          </a:solidFill>
                          <a:latin typeface="Baskerville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9" cy="8257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26534" y="630539"/>
            <a:ext cx="79247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bg1"/>
                </a:solidFill>
                <a:latin typeface="Baskerville"/>
              </a:rPr>
              <a:t>Faturamento e Exemplares Vendidos para o Mercado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Por </a:t>
            </a:r>
            <a:r>
              <a:rPr lang="pt-BR" sz="1600" b="1" dirty="0" err="1" smtClean="0">
                <a:solidFill>
                  <a:schemeClr val="bg1"/>
                </a:solidFill>
                <a:latin typeface="Baskerville"/>
              </a:rPr>
              <a:t>Subsetor</a:t>
            </a:r>
            <a:r>
              <a:rPr lang="pt-BR" sz="1600" b="1" dirty="0" smtClean="0">
                <a:solidFill>
                  <a:schemeClr val="bg1"/>
                </a:solidFill>
                <a:latin typeface="Baskerville"/>
              </a:rPr>
              <a:t> Editorial 2010 e 2011</a:t>
            </a:r>
            <a:endParaRPr lang="pt-BR" sz="1600" b="1" dirty="0">
              <a:solidFill>
                <a:schemeClr val="bg1"/>
              </a:solidFill>
              <a:latin typeface="Baskervil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6783" y="251222"/>
            <a:ext cx="8442763" cy="626658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201" y="5788551"/>
            <a:ext cx="1505981" cy="483904"/>
          </a:xfrm>
          <a:prstGeom prst="rect">
            <a:avLst/>
          </a:prstGeom>
        </p:spPr>
      </p:pic>
      <p:pic>
        <p:nvPicPr>
          <p:cNvPr id="10" name="Picture 9" descr="livros-460x3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819" y="5637108"/>
            <a:ext cx="1211714" cy="7572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534" y="630539"/>
            <a:ext cx="7924797" cy="43088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626534" y="630539"/>
            <a:ext cx="7924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latin typeface="Baskerville"/>
              </a:rPr>
              <a:t>Preço Médio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01867" y="4402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26534" y="1352978"/>
          <a:ext cx="7924800" cy="34995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39426"/>
                <a:gridCol w="2193210"/>
                <a:gridCol w="1842297"/>
                <a:gridCol w="1549867"/>
              </a:tblGrid>
              <a:tr h="299146">
                <a:tc gridSpan="4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Preço Médio Mercado</a:t>
                      </a:r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anchor="ctr" anchorCtr="1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71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baseline="0" dirty="0" err="1" smtClean="0">
                          <a:solidFill>
                            <a:schemeClr val="bg1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Subsetor</a:t>
                      </a:r>
                      <a:endParaRPr lang="pt-BR" sz="1400" b="1" i="0" u="none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2010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2011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dirty="0" smtClean="0">
                          <a:solidFill>
                            <a:schemeClr val="bg1"/>
                          </a:solidFill>
                          <a:latin typeface="Baskerville"/>
                          <a:ea typeface="Calibri"/>
                          <a:cs typeface="Times New Roman"/>
                        </a:rPr>
                        <a:t>Var (%)</a:t>
                      </a:r>
                      <a:endParaRPr lang="pt-BR" sz="1400" b="1" i="0" u="none" dirty="0">
                        <a:solidFill>
                          <a:schemeClr val="bg1"/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6858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010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Didáticos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18,92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19,62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3,70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069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Obras Gerais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10,07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8,93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11,32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69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Religiosos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6,70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5,29</a:t>
                      </a: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21,04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rgbClr val="EEEEEE"/>
                    </a:solidFill>
                  </a:tcPr>
                </a:tc>
              </a:tr>
              <a:tr h="4069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CTP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28,64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25,94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-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skerville"/>
                        </a:rPr>
                        <a:t>9,43</a:t>
                      </a:r>
                      <a:endParaRPr lang="en-US" sz="1400" b="1" i="0" u="none" strike="noStrike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3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bg1"/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TOTAL MERCADO</a:t>
                      </a:r>
                      <a:endParaRPr lang="pt-BR" sz="1400" b="1" i="0" baseline="0" dirty="0">
                        <a:solidFill>
                          <a:schemeClr val="bg1"/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12,94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12,15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Baskerville"/>
                        </a:rPr>
                        <a:t>-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bg1"/>
                          </a:solidFill>
                          <a:latin typeface="Baskerville"/>
                        </a:rPr>
                        <a:t>6,11</a:t>
                      </a:r>
                      <a:endParaRPr lang="en-US" sz="1400" b="1" i="0" u="none" strike="noStrike" baseline="0" dirty="0">
                        <a:solidFill>
                          <a:schemeClr val="bg1"/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477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  <a:ea typeface="Times New Roman"/>
                          <a:cs typeface="Times New Roman"/>
                        </a:rPr>
                        <a:t>Entidades Privadas</a:t>
                      </a: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0,77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skerville"/>
                        </a:rPr>
                        <a:t> </a:t>
                      </a:r>
                      <a:endParaRPr lang="en-US" sz="14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endParaRPr lang="pt-BR" sz="14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Baskerville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20404</TotalTime>
  <Words>1498</Words>
  <Application>Microsoft Office PowerPoint</Application>
  <PresentationFormat>Apresentação na tela (4:3)</PresentationFormat>
  <Paragraphs>835</Paragraphs>
  <Slides>23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Mariana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Mariana S Silveira Bueno</dc:creator>
  <cp:lastModifiedBy>adm</cp:lastModifiedBy>
  <cp:revision>184</cp:revision>
  <dcterms:created xsi:type="dcterms:W3CDTF">2012-06-25T14:02:31Z</dcterms:created>
  <dcterms:modified xsi:type="dcterms:W3CDTF">2012-07-10T16:33:07Z</dcterms:modified>
</cp:coreProperties>
</file>